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57" r:id="rId3"/>
    <p:sldId id="276" r:id="rId4"/>
    <p:sldId id="258" r:id="rId5"/>
    <p:sldId id="260" r:id="rId6"/>
    <p:sldId id="261" r:id="rId7"/>
    <p:sldId id="262" r:id="rId8"/>
    <p:sldId id="281" r:id="rId9"/>
    <p:sldId id="278" r:id="rId10"/>
    <p:sldId id="279" r:id="rId11"/>
    <p:sldId id="282" r:id="rId12"/>
    <p:sldId id="266" r:id="rId13"/>
    <p:sldId id="287" r:id="rId14"/>
    <p:sldId id="283" r:id="rId15"/>
    <p:sldId id="285" r:id="rId16"/>
    <p:sldId id="265" r:id="rId17"/>
    <p:sldId id="274" r:id="rId18"/>
    <p:sldId id="288" r:id="rId19"/>
    <p:sldId id="289" r:id="rId20"/>
    <p:sldId id="273" r:id="rId21"/>
    <p:sldId id="286" r:id="rId22"/>
    <p:sldId id="268" r:id="rId23"/>
    <p:sldId id="27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0" r:id="rId33"/>
    <p:sldId id="299" r:id="rId34"/>
    <p:sldId id="300" r:id="rId35"/>
    <p:sldId id="304" r:id="rId36"/>
    <p:sldId id="306" r:id="rId37"/>
    <p:sldId id="303" r:id="rId38"/>
    <p:sldId id="302" r:id="rId39"/>
    <p:sldId id="310" r:id="rId40"/>
    <p:sldId id="309" r:id="rId41"/>
    <p:sldId id="307" r:id="rId42"/>
    <p:sldId id="305" r:id="rId43"/>
    <p:sldId id="30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  <a:endParaRPr lang="pt-B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</a:t>
            </a:r>
            <a:r>
              <a:rPr lang="pt-BR" sz="2000" b="1" dirty="0" smtClean="0">
                <a:solidFill>
                  <a:schemeClr val="bg1"/>
                </a:solidFill>
              </a:rPr>
              <a:t>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 de texto 9"/>
          <p:cNvSpPr txBox="1"/>
          <p:nvPr/>
        </p:nvSpPr>
        <p:spPr>
          <a:xfrm>
            <a:off x="2658344" y="58983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  <a:endParaRPr lang="pt-B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2263378" y="2360676"/>
            <a:ext cx="7772400" cy="2481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 – PGMP547</a:t>
            </a:r>
            <a:br>
              <a:rPr lang="pt-BR" sz="3600" b="1" dirty="0" smtClean="0">
                <a:solidFill>
                  <a:schemeClr val="bg1"/>
                </a:solidFill>
              </a:rPr>
            </a:br>
            <a:r>
              <a:rPr lang="pt-BR" sz="2800" b="1" dirty="0" smtClean="0">
                <a:solidFill>
                  <a:schemeClr val="bg1"/>
                </a:solidFill>
              </a:rPr>
              <a:t/>
            </a:r>
            <a:br>
              <a:rPr lang="pt-BR" sz="2800" b="1" dirty="0" smtClean="0">
                <a:solidFill>
                  <a:schemeClr val="bg1"/>
                </a:solidFill>
              </a:rPr>
            </a:br>
            <a:r>
              <a:rPr lang="pt-BR" sz="2400" b="1" dirty="0" smtClean="0">
                <a:solidFill>
                  <a:schemeClr val="bg1"/>
                </a:solidFill>
              </a:rPr>
              <a:t>Tópico </a:t>
            </a:r>
            <a:r>
              <a:rPr lang="pt-BR" sz="2400" b="1" dirty="0" smtClean="0">
                <a:solidFill>
                  <a:schemeClr val="bg1"/>
                </a:solidFill>
              </a:rPr>
              <a:t>03: </a:t>
            </a: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</a:t>
            </a:r>
            <a:r>
              <a:rPr lang="pt-BR" sz="2400" b="1" dirty="0" smtClean="0">
                <a:solidFill>
                  <a:schemeClr val="bg1"/>
                </a:solidFill>
              </a:rPr>
              <a:t>Plantas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0" b="26730"/>
          <a:stretch/>
        </p:blipFill>
        <p:spPr>
          <a:xfrm>
            <a:off x="4026713" y="2616110"/>
            <a:ext cx="7695024" cy="315862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 t="19556" r="1068" b="10222"/>
          <a:stretch/>
        </p:blipFill>
        <p:spPr>
          <a:xfrm>
            <a:off x="549635" y="2616110"/>
            <a:ext cx="3238592" cy="31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92" y="4343835"/>
            <a:ext cx="2196736" cy="2417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4"/>
          <a:stretch/>
        </p:blipFill>
        <p:spPr>
          <a:xfrm>
            <a:off x="7875992" y="1638382"/>
            <a:ext cx="2179802" cy="2417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6" descr="Experimental setup of pea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00" y="1704562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574" y="4343835"/>
            <a:ext cx="3157625" cy="234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57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78091" y="14555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Parte do material experimental que pertence a parcela, recebem os tratamentos, como o restante do material, mas não é considerado na análise </a:t>
            </a:r>
            <a:r>
              <a:rPr lang="pt-BR" smtClean="0"/>
              <a:t>dos resultados.</a:t>
            </a:r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5122" name="Picture 2" descr="Resultado de imagem para bordadura experimen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3" r="2892" b="36229"/>
          <a:stretch/>
        </p:blipFill>
        <p:spPr bwMode="auto">
          <a:xfrm>
            <a:off x="1712234" y="2862943"/>
            <a:ext cx="8879566" cy="29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3471454" y="1625946"/>
            <a:ext cx="5214257" cy="49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3188233" y="2081350"/>
            <a:ext cx="5955208" cy="365759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197531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258594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197532" y="5077097"/>
            <a:ext cx="3426822" cy="322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206829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205305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69690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676389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1053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223156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0917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21612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284219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829322" y="502998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Importância dos princípios da experimentação no 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843042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F = G + M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V(F) = V(G) + V(M) + 2COV(G,M)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V(G) = V(F) – V(M) –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Como estimar </a:t>
            </a:r>
            <a:r>
              <a:rPr lang="pt-BR" dirty="0" smtClean="0">
                <a:solidFill>
                  <a:srgbClr val="FF0000"/>
                </a:solidFill>
              </a:rPr>
              <a:t>V(M) </a:t>
            </a:r>
            <a:r>
              <a:rPr lang="pt-BR" dirty="0" smtClean="0"/>
              <a:t>e </a:t>
            </a:r>
            <a:r>
              <a:rPr lang="pt-BR" dirty="0" smtClean="0">
                <a:solidFill>
                  <a:srgbClr val="FF0000"/>
                </a:solidFill>
              </a:rPr>
              <a:t>COV(G,M)</a:t>
            </a:r>
            <a:r>
              <a:rPr lang="pt-BR" dirty="0" smtClean="0"/>
              <a:t>?</a:t>
            </a:r>
            <a:endParaRPr lang="pt-BR" dirty="0"/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4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variância ambiental V(M)?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821378"/>
              </p:ext>
            </p:extLst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12214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Determinação do número de repetições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𝐸𝑟𝑟𝑜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𝑃𝑎𝑑𝑟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/>
          <p:cNvSpPr txBox="1"/>
          <p:nvPr/>
        </p:nvSpPr>
        <p:spPr>
          <a:xfrm>
            <a:off x="8595363" y="2983471"/>
            <a:ext cx="2951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Precisão Experimental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545598" y="2978669"/>
            <a:ext cx="242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Erro Experimental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044020" y="2961255"/>
            <a:ext cx="2970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Número de repetições</a:t>
            </a:r>
          </a:p>
        </p:txBody>
      </p:sp>
      <p:sp>
        <p:nvSpPr>
          <p:cNvPr id="8" name="Seta para Cima 7"/>
          <p:cNvSpPr/>
          <p:nvPr/>
        </p:nvSpPr>
        <p:spPr>
          <a:xfrm>
            <a:off x="1689461" y="2795446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Seta para Cima 8"/>
          <p:cNvSpPr/>
          <p:nvPr/>
        </p:nvSpPr>
        <p:spPr>
          <a:xfrm rot="10800000">
            <a:off x="5116293" y="2825925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Seta para Cima 9"/>
          <p:cNvSpPr/>
          <p:nvPr/>
        </p:nvSpPr>
        <p:spPr>
          <a:xfrm>
            <a:off x="8207110" y="2841117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8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Erro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3982" y="1843042"/>
            <a:ext cx="11699012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Variações aleatórias entre unidades experimentais (parcelas) que receberam o </a:t>
            </a:r>
            <a:r>
              <a:rPr lang="pt-BR" smtClean="0"/>
              <a:t>mesmo tratamento.</a:t>
            </a:r>
            <a:endParaRPr lang="pt-BR" dirty="0" smtClean="0"/>
          </a:p>
          <a:p>
            <a:pPr algn="just"/>
            <a:r>
              <a:rPr lang="pt-BR" dirty="0" smtClean="0"/>
              <a:t>Efeito </a:t>
            </a:r>
            <a:r>
              <a:rPr lang="pt-BR" dirty="0"/>
              <a:t>de fatores que atuam de forma aleatória e que não são passíveis de controle </a:t>
            </a:r>
            <a:r>
              <a:rPr lang="pt-BR"/>
              <a:t>pelo </a:t>
            </a:r>
            <a:r>
              <a:rPr lang="pt-BR" smtClean="0"/>
              <a:t>experimentador.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85" y="3696790"/>
            <a:ext cx="3932944" cy="295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8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scontent.fsdu12-1.fna.fbcdn.net/v/t1.15752-9/67422224_464287661031798_7013378558655463424_n.jpg?_nc_cat=108&amp;_nc_oc=AQnSpjaz3QmiFfrKCfm4Dm9w60vJdDWDf64Ac4KEx4-eCVtElfyWk-RN7ekqhjPqsas&amp;_nc_ht=scontent.fsdu12-1.fna&amp;oh=6ef89e964fdf976377d1cafb04f03ab4&amp;oe=5DB813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80" y="120827"/>
            <a:ext cx="4892845" cy="660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44" y="2392799"/>
            <a:ext cx="2071872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72" y="2392799"/>
            <a:ext cx="2072277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Resultado de imagem para maritaca milh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2392799"/>
            <a:ext cx="2720894" cy="15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139456" y="207944"/>
            <a:ext cx="1875706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scontent.fsdu12-1.fna.fbcdn.net/v/t1.15752-9/67082059_586197378578243_1152301508897800192_n.jpg?_nc_cat=103&amp;_nc_oc=AQnH_PesKFLKPMwFy7tgK5L05GMecEv7U4rP4rwY2mqnqMuc8yRt8nYMzKippyCR6WE&amp;_nc_ht=scontent.fsdu12-1.fna&amp;oh=4a00630c3861d72705f8ba60b8c54df0&amp;oe=5DE87BC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4017600"/>
            <a:ext cx="3629586" cy="272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content.fsdu12-1.fna.fbcdn.net/v/t1.15752-9/67193020_1310471009128143_3759366839621124096_n.jpg?_nc_cat=111&amp;_nc_oc=AQmCLIVHTkg6jCnz4sLMGWBjF6FSidTmxpN4dFp2_ndWuSrJb0tPD9pUBWh-JP7FCb0&amp;_nc_ht=scontent.fsdu12-1.fna&amp;oh=fc0789e3d20a6cef92e36639ff64ae1c&amp;oe=5DAFAC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01" y="4165518"/>
            <a:ext cx="3432363" cy="25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scontent.fsdu12-1.fna.fbcdn.net/v/t1.15752-9/67794861_2307661416216677_5150648682579755008_n.jpg?_nc_cat=102&amp;_nc_oc=AQk1lhC_JNQWUWVHeab3wACwtig4Fdgn38cKqXlE5uc-_ahUElllrMieDNI0XMTSZjg&amp;_nc_ht=scontent.fsdu12-1.fna&amp;oh=7bca41fa6b0052baeb784d3f068446b5&amp;oe=5DEE827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23" y="229788"/>
            <a:ext cx="1524155" cy="20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s://scontent.fsdu12-1.fna.fbcdn.net/v/t1.15752-9/67129912_2374280875974615_4478786699358371840_n.jpg?_nc_cat=108&amp;_nc_oc=AQk-FqTefYJAkNHOoJ2yBEWeGQZHTECEck3eP2usUsRHnsQtJLFaMeznt8w8ax_vEWw&amp;_nc_ht=scontent.fsdu12-1.fna&amp;oh=01d4d1e72dedac7c44f0cab3a16e5048&amp;oe=5DEDE11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312" y="229788"/>
            <a:ext cx="1540537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7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4098" name="Picture 2" descr="Resultado de imagem para hipote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82" y="1674632"/>
            <a:ext cx="8575869" cy="45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COV(G,M)?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634032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93372"/>
              </p:ext>
            </p:extLst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78100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87895"/>
              </p:ext>
            </p:extLst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3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4958" y="1556957"/>
            <a:ext cx="10930269" cy="7123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</a:t>
            </a:r>
            <a:r>
              <a:rPr lang="pt-BR" smtClean="0"/>
              <a:t>heterogeneidade ambiental.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95591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Maneira como os tratamentos são designados às </a:t>
            </a:r>
            <a:r>
              <a:rPr lang="pt-BR" smtClean="0"/>
              <a:t>unidades experimentais.</a:t>
            </a:r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4207951" y="2897399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435225"/>
            <a:ext cx="10685416" cy="3591106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Delineamento inteiramente </a:t>
            </a:r>
            <a:r>
              <a:rPr lang="pt-BR" dirty="0" err="1" smtClean="0">
                <a:solidFill>
                  <a:srgbClr val="00B050"/>
                </a:solidFill>
              </a:rPr>
              <a:t>casualizado</a:t>
            </a:r>
            <a:r>
              <a:rPr lang="pt-BR" dirty="0" smtClean="0">
                <a:solidFill>
                  <a:srgbClr val="00B050"/>
                </a:solidFill>
              </a:rPr>
              <a:t> – DIC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em blocos </a:t>
            </a:r>
            <a:r>
              <a:rPr lang="pt-BR" dirty="0" err="1" smtClean="0">
                <a:solidFill>
                  <a:srgbClr val="00B050"/>
                </a:solidFill>
              </a:rPr>
              <a:t>casualizados</a:t>
            </a:r>
            <a:r>
              <a:rPr lang="pt-BR" dirty="0" smtClean="0">
                <a:solidFill>
                  <a:srgbClr val="00B050"/>
                </a:solidFill>
              </a:rPr>
              <a:t> – DBC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quadrado latino - DQL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incompletos – (</a:t>
            </a:r>
            <a:r>
              <a:rPr lang="pt-BR" dirty="0" err="1" smtClean="0">
                <a:solidFill>
                  <a:srgbClr val="00B050"/>
                </a:solidFill>
              </a:rPr>
              <a:t>Látice</a:t>
            </a:r>
            <a:r>
              <a:rPr lang="pt-BR" dirty="0" smtClean="0">
                <a:solidFill>
                  <a:srgbClr val="00B050"/>
                </a:solidFill>
              </a:rPr>
              <a:t> quadrado)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aumentados - DBA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Grupos </a:t>
            </a:r>
            <a:r>
              <a:rPr lang="pt-BR" dirty="0">
                <a:solidFill>
                  <a:srgbClr val="7030A0"/>
                </a:solidFill>
              </a:rPr>
              <a:t>de experimentos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Experimentos em testemunha intercalar</a:t>
            </a:r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08017" y="238851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Formas de implantação (“delineamentos”) de experimentos no melhoramento de plantas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38199" y="1564414"/>
            <a:ext cx="10685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A escolha </a:t>
            </a:r>
            <a:r>
              <a:rPr lang="pt-BR" sz="2400" dirty="0" smtClean="0">
                <a:solidFill>
                  <a:srgbClr val="FF0000"/>
                </a:solidFill>
              </a:rPr>
              <a:t>de como implantar um experimento visa </a:t>
            </a:r>
            <a:r>
              <a:rPr lang="pt-BR" sz="2400" dirty="0">
                <a:solidFill>
                  <a:srgbClr val="FF0000"/>
                </a:solidFill>
              </a:rPr>
              <a:t>atender os princípios básicos da experimentação e os fatores práticos da implementação de </a:t>
            </a:r>
            <a:r>
              <a:rPr lang="pt-BR" sz="2400">
                <a:solidFill>
                  <a:srgbClr val="FF0000"/>
                </a:solidFill>
              </a:rPr>
              <a:t>um </a:t>
            </a:r>
            <a:r>
              <a:rPr lang="pt-BR" sz="2400" smtClean="0">
                <a:solidFill>
                  <a:srgbClr val="FF0000"/>
                </a:solidFill>
              </a:rPr>
              <a:t>experimento.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59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800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- DIC</a:t>
            </a:r>
            <a:endParaRPr lang="pt-BR" dirty="0"/>
          </a:p>
        </p:txBody>
      </p:sp>
      <p:pic>
        <p:nvPicPr>
          <p:cNvPr id="12290" name="Picture 2" descr="https://scontent.fsdu12-1.fna.fbcdn.net/v/t1.15752-9/67728760_374413436607857_1472787703622795264_n.jpg?_nc_cat=106&amp;_nc_oc=AQlEwSEh5wUF4KqtIBJDYy-DIq3mIBXw2Xrz1XjOBXGCxsp3v6-hqST-9ytlA2PIMSI&amp;_nc_ht=scontent.fsdu12-1.fna&amp;oh=c18395bac705976890f22e3a527d43f9&amp;oe=5DA815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11" y="1581354"/>
            <a:ext cx="3378770" cy="25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scontent.fsdu12-1.fna.fbcdn.net/v/t1.15752-9/67207650_736994863383521_2501572580222173184_n.jpg?_nc_cat=102&amp;_nc_oc=AQnfMmgP-h1WQWg719uh0B5p1L-bBNEvgBQ0m43EE94eeTzpybIbZLr4aaqZTC3gEIA&amp;_nc_ht=scontent.fsdu12-1.fna&amp;oh=debddcf67c2184a8da39b97416fbb0e3&amp;oe=5DB80AE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97" y="1579375"/>
            <a:ext cx="3384048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scontent.fsdu12-1.fna.fbcdn.net/v/t1.15752-9/67325113_2260351694020297_3225293630663032832_n.jpg?_nc_cat=110&amp;_nc_oc=AQmQ6QZzTNrzHkvN-1ofDj7DdedetxiQJHgSkagnvPeaLyeZwKoIpXl9q9vtKQTzizU&amp;_nc_ht=scontent.fsdu12-1.fna&amp;oh=bc4540a293395f2d4be8f877ef477d75&amp;oe=5DA202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040" y="4246294"/>
            <a:ext cx="3384047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xperimental setup of peas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6" y="4212006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67" y="4280934"/>
            <a:ext cx="3327671" cy="2468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13702" y="1651864"/>
            <a:ext cx="4437594" cy="712328"/>
          </a:xfrm>
        </p:spPr>
        <p:txBody>
          <a:bodyPr>
            <a:noAutofit/>
          </a:bodyPr>
          <a:lstStyle/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Realizados em condições controladas;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Pressupõe-se que a área é homogênea;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Os tratamentos são dispostos de forma </a:t>
            </a:r>
            <a:r>
              <a:rPr lang="pt-BR" sz="2400" smtClean="0">
                <a:solidFill>
                  <a:srgbClr val="FF0000"/>
                </a:solidFill>
              </a:rPr>
              <a:t>totalmente aleatória.</a:t>
            </a:r>
            <a:endParaRPr lang="pt-B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193766" y="1817327"/>
            <a:ext cx="4789733" cy="4566056"/>
          </a:xfrm>
          <a:prstGeom prst="rect">
            <a:avLst/>
          </a:prstGeom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1"/>
            <a:ext cx="6844745" cy="712328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Há restrição na casualização;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Todos os tratamentos são amostrados dentro de cada bloco;</a:t>
            </a:r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Não há homogeneidade na área total;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áreas que existe variação ambiental em um sentido </a:t>
            </a:r>
            <a:r>
              <a:rPr lang="pt-BR" smtClean="0">
                <a:solidFill>
                  <a:srgbClr val="FF0000"/>
                </a:solidFill>
              </a:rPr>
              <a:t>da área.</a:t>
            </a:r>
            <a:endParaRPr lang="pt-BR" dirty="0" smtClean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Ideal para avaliação de poucos tratamentos, uma vez que todos os tratamentos devem estar nos blocos que a área </a:t>
            </a:r>
            <a:r>
              <a:rPr lang="pt-BR" smtClean="0">
                <a:solidFill>
                  <a:srgbClr val="FF0000"/>
                </a:solidFill>
              </a:rPr>
              <a:t>é homogênea.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93743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Quadrado Latino</a:t>
            </a:r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3" y="1824933"/>
            <a:ext cx="4390395" cy="293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959586"/>
              </p:ext>
            </p:extLst>
          </p:nvPr>
        </p:nvGraphicFramePr>
        <p:xfrm>
          <a:off x="5086855" y="1824933"/>
          <a:ext cx="7034407" cy="2756969"/>
        </p:xfrm>
        <a:graphic>
          <a:graphicData uri="http://schemas.openxmlformats.org/drawingml/2006/table">
            <a:tbl>
              <a:tblPr/>
              <a:tblGrid>
                <a:gridCol w="51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1519514217"/>
                    </a:ext>
                  </a:extLst>
                </a:gridCol>
              </a:tblGrid>
              <a:tr h="495215"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COLUNAS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04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25">
                <a:tc rowSpan="6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LINHAS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85833"/>
                  </a:ext>
                </a:extLst>
              </a:tr>
            </a:tbl>
          </a:graphicData>
        </a:graphic>
      </p:graphicFrame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56073" y="4760945"/>
            <a:ext cx="1147046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Utilizado quando a área apresenta heterogeneidade da em duas direções;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O número de linhas é igual ao número de colunas e igual ao número de tratamentos;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Cada linha e cada coluna constituem-se num </a:t>
            </a:r>
            <a:r>
              <a:rPr lang="pt-BR" altLang="en-US" sz="2400">
                <a:solidFill>
                  <a:srgbClr val="FF0000"/>
                </a:solidFill>
                <a:latin typeface="+mn-lt"/>
                <a:cs typeface="+mn-cs"/>
              </a:rPr>
              <a:t>bloco </a:t>
            </a:r>
            <a:r>
              <a:rPr lang="pt-BR" altLang="en-US" sz="2400" smtClean="0">
                <a:solidFill>
                  <a:srgbClr val="FF0000"/>
                </a:solidFill>
                <a:latin typeface="+mn-lt"/>
                <a:cs typeface="+mn-cs"/>
              </a:rPr>
              <a:t>completo.</a:t>
            </a: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191312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Há restrição na casualização; </a:t>
            </a:r>
          </a:p>
          <a:p>
            <a:pPr lvl="1" algn="just">
              <a:lnSpc>
                <a:spcPct val="150000"/>
              </a:lnSpc>
            </a:pPr>
            <a:r>
              <a:rPr lang="pt-BR" dirty="0" err="1" smtClean="0">
                <a:solidFill>
                  <a:srgbClr val="FF0000"/>
                </a:solidFill>
              </a:rPr>
              <a:t>Látice</a:t>
            </a:r>
            <a:r>
              <a:rPr lang="pt-BR" dirty="0" smtClean="0">
                <a:solidFill>
                  <a:srgbClr val="FF0000"/>
                </a:solidFill>
              </a:rPr>
              <a:t> balanceado: número de repetições = </a:t>
            </a:r>
            <a:r>
              <a:rPr lang="pt-BR" i="1" dirty="0" smtClean="0">
                <a:solidFill>
                  <a:srgbClr val="FF0000"/>
                </a:solidFill>
              </a:rPr>
              <a:t>k</a:t>
            </a:r>
            <a:r>
              <a:rPr lang="pt-BR" dirty="0" smtClean="0">
                <a:solidFill>
                  <a:srgbClr val="FF0000"/>
                </a:solidFill>
              </a:rPr>
              <a:t>+1</a:t>
            </a:r>
          </a:p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Todos os tratamentos são amostrados dentro de cada repetição mas não em cada bloco;</a:t>
            </a:r>
            <a:endParaRPr lang="pt-BR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FF0000"/>
                </a:solidFill>
              </a:rPr>
              <a:t>Não há homogeneidade na área dentro </a:t>
            </a:r>
            <a:r>
              <a:rPr lang="pt-BR" smtClean="0">
                <a:solidFill>
                  <a:srgbClr val="FF0000"/>
                </a:solidFill>
              </a:rPr>
              <a:t>da repetição.</a:t>
            </a: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2865858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1589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1                2                3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1589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4                5                6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1589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7                8                9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12769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712721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1                4                7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712721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2                5                8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2712721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3                6                9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91637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>
            <a:off x="191589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1                5                9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1589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2                6                7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191589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3                4                8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2712721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712673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1                6                8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2712673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2                4                9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712673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3                5                7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39797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39209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5995554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598775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33295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Desbalanceado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0"/>
            <a:ext cx="6844745" cy="1230673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experimentos que são avaliados grande número de tratamentos (</a:t>
            </a:r>
            <a:r>
              <a:rPr lang="pt-BR" smtClean="0">
                <a:solidFill>
                  <a:srgbClr val="FF0000"/>
                </a:solidFill>
              </a:rPr>
              <a:t>Progênies).</a:t>
            </a:r>
            <a:endParaRPr lang="pt-BR" dirty="0" smtClean="0">
              <a:solidFill>
                <a:srgbClr val="FF0000"/>
              </a:solidFill>
            </a:endParaRPr>
          </a:p>
          <a:p>
            <a:pPr algn="just"/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Exemplo: 400 progênies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v = 400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k = 20</a:t>
            </a:r>
          </a:p>
          <a:p>
            <a:pPr algn="just"/>
            <a:r>
              <a:rPr lang="pt-BR" dirty="0" smtClean="0"/>
              <a:t>400 = 20 (progênies/bloco) x 20 (blocos)</a:t>
            </a:r>
          </a:p>
        </p:txBody>
      </p:sp>
      <p:sp>
        <p:nvSpPr>
          <p:cNvPr id="5" name="Retângulo 4"/>
          <p:cNvSpPr/>
          <p:nvPr/>
        </p:nvSpPr>
        <p:spPr>
          <a:xfrm>
            <a:off x="838200" y="1913121"/>
            <a:ext cx="4003766" cy="48708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1508" y="203939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51460" y="20877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20 Progênies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51460" y="304824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51508" y="3609114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951460" y="365750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51460" y="461796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951508" y="518163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951460" y="523002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951460" y="61904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240091" y="2528456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1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8268" y="21176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1;1</a:t>
            </a:r>
            <a:endParaRPr lang="pt-BR" baseline="-250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298268" y="310790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20;1</a:t>
            </a:r>
            <a:endParaRPr lang="pt-BR" baseline="-250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307786" y="36134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1;2</a:t>
            </a:r>
            <a:endParaRPr lang="pt-BR" baseline="-250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07786" y="460375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20;2</a:t>
            </a:r>
            <a:endParaRPr lang="pt-BR" baseline="-250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308191" y="52001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1;3</a:t>
            </a:r>
            <a:endParaRPr lang="pt-BR" baseline="-250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8191" y="619048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20;3</a:t>
            </a:r>
            <a:endParaRPr lang="pt-BR" baseline="-250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25076" y="2264222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422144" y="3808783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422144" y="5380177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2253343" y="4058440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2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2240091" y="5628159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3</a:t>
            </a:r>
            <a:r>
              <a:rPr lang="pt-BR" sz="2800" b="1" smtClean="0"/>
              <a:t>...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425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smtClean="0"/>
              <a:t>Blocos Aumentados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191312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Possibilita a avaliação de genótipos sem a necessidade de utilizar repetições;</a:t>
            </a: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Utilizado quando não se tem semente suficiente dos tratamentos para </a:t>
            </a:r>
            <a:r>
              <a:rPr lang="pt-BR" sz="2400" smtClean="0">
                <a:solidFill>
                  <a:srgbClr val="FF0000"/>
                </a:solidFill>
              </a:rPr>
              <a:t>fazer repetição.</a:t>
            </a:r>
            <a:endParaRPr lang="pt-BR" sz="2400" dirty="0" smtClean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Utilização de dois tipos de tratamentos: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comuns (Testemunhas): incluídos uma vez em cada bloco;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regulares: incluídos uma vez em um </a:t>
            </a:r>
            <a:r>
              <a:rPr lang="pt-BR" sz="2000" smtClean="0">
                <a:solidFill>
                  <a:srgbClr val="FF0000"/>
                </a:solidFill>
              </a:rPr>
              <a:t>dos blocos. </a:t>
            </a: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3205490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25 (Regulares) </a:t>
            </a:r>
          </a:p>
          <a:p>
            <a:pPr algn="ctr"/>
            <a:r>
              <a:rPr lang="pt-BR" dirty="0" smtClean="0"/>
              <a:t>+</a:t>
            </a:r>
          </a:p>
          <a:p>
            <a:pPr algn="ctr"/>
            <a:r>
              <a:rPr lang="pt-BR" dirty="0" smtClean="0"/>
              <a:t>5 (Testemunhas)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2712769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5" name="Retângulo 34"/>
          <p:cNvSpPr/>
          <p:nvPr/>
        </p:nvSpPr>
        <p:spPr>
          <a:xfrm>
            <a:off x="191637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2712721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73760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731725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6335186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632738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900116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</a:t>
            </a:r>
            <a:r>
              <a:rPr lang="pt-BR" sz="2000" smtClean="0">
                <a:solidFill>
                  <a:srgbClr val="FF0000"/>
                </a:solidFill>
              </a:rPr>
              <a:t>100 Genótipos.</a:t>
            </a:r>
            <a:endParaRPr lang="pt-BR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</a:t>
            </a:r>
            <a:r>
              <a:rPr lang="pt-BR" sz="2000"/>
              <a:t>= </a:t>
            </a:r>
            <a:r>
              <a:rPr lang="pt-BR" sz="200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dirty="0"/>
              <a:t>; todos os possíveis contrastes entre as médias dos tratamentos, são estatisticamente nulos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Grupos de Experimentos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216054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realizados vários experimentos distintos contendo a testemunhas comuns;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A </a:t>
            </a:r>
            <a:r>
              <a:rPr lang="pt-BR" sz="2000" dirty="0">
                <a:solidFill>
                  <a:srgbClr val="FF0000"/>
                </a:solidFill>
              </a:rPr>
              <a:t>união de todos os experimentos reúne todos os </a:t>
            </a:r>
            <a:r>
              <a:rPr lang="pt-BR" sz="2000" dirty="0" smtClean="0">
                <a:solidFill>
                  <a:srgbClr val="FF0000"/>
                </a:solidFill>
              </a:rPr>
              <a:t>tratamentos que se tem interesse em estudar;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Cada experimento é conduzido em delineamento de blocos </a:t>
            </a:r>
            <a:r>
              <a:rPr lang="pt-BR" sz="2000" dirty="0" err="1" smtClean="0">
                <a:solidFill>
                  <a:srgbClr val="FF0000"/>
                </a:solidFill>
              </a:rPr>
              <a:t>casualizados</a:t>
            </a:r>
            <a:r>
              <a:rPr lang="pt-BR" sz="2000" dirty="0" smtClean="0">
                <a:solidFill>
                  <a:srgbClr val="FF0000"/>
                </a:solidFill>
              </a:rPr>
              <a:t>;</a:t>
            </a:r>
            <a:endParaRPr lang="pt-BR" sz="2000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Possibilita a avaliação de genótipos com uso de repetições porém cada tratamento ocorre em um único experimento;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avalia grande número de tratamentos;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Os experimentos são conduzidos na mesma área de modo que não exista interação tratamentos </a:t>
            </a:r>
            <a:r>
              <a:rPr lang="pt-BR" sz="2000" smtClean="0">
                <a:solidFill>
                  <a:srgbClr val="FF0000"/>
                </a:solidFill>
              </a:rPr>
              <a:t>X experimentos.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2540247"/>
            <a:ext cx="4990204" cy="40869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91637" y="2612444"/>
            <a:ext cx="4776604" cy="9504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620195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</a:t>
            </a:r>
            <a:r>
              <a:rPr lang="pt-BR" sz="2000" smtClean="0">
                <a:solidFill>
                  <a:srgbClr val="FF0000"/>
                </a:solidFill>
              </a:rPr>
              <a:t>400 progênies.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20 experimentos (20 progênies + 5 testemunhas)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91637" y="3644639"/>
            <a:ext cx="4776604" cy="95899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191637" y="5544986"/>
            <a:ext cx="4776604" cy="95861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390857" y="270328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92448" y="4381316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/>
          </a:p>
        </p:txBody>
      </p:sp>
      <p:sp>
        <p:nvSpPr>
          <p:cNvPr id="28" name="Retângulo 27"/>
          <p:cNvSpPr/>
          <p:nvPr/>
        </p:nvSpPr>
        <p:spPr>
          <a:xfrm>
            <a:off x="1970603" y="269465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494363" y="267747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8871" y="3711901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44211" y="371912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483477" y="372134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78870" y="561928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72488" y="561830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503071" y="561830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 com testemunha intercalar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6348549" y="2540247"/>
            <a:ext cx="5669328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experimentos nos quais não se avalia os tratamentos com repetições de modo que se dispõe testemunhas recorrentes entre certo número de parcelas que permite ajustar as médias dos tratamentos e compara-los;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tem interesse em avaliar grande número de tratamentos, com pouca área experimental e economia de recursos;</a:t>
            </a: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4" y="2540247"/>
            <a:ext cx="5895705" cy="37037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537781" y="272578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76714" y="2721732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356182" y="272173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782293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161761" y="273522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55686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588904" y="273522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537781" y="358883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1976714" y="3584784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2356182" y="358478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3782293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161761" y="3598276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55686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5588904" y="359827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537781" y="445188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1976714" y="4447835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2356182" y="444783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3782293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4161761" y="446132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155686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5588904" y="4461327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537781" y="5336500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76714" y="5332447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2356182" y="533244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3782293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4161761" y="5345939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155686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588904" y="5345939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Análise cujo o intuito é decompor a variação total nas fontes de variação do </a:t>
            </a:r>
            <a:r>
              <a:rPr lang="pt-BR" smtClean="0"/>
              <a:t>modelo adotado.</a:t>
            </a:r>
            <a:endParaRPr lang="pt-BR" dirty="0" smtClean="0"/>
          </a:p>
          <a:p>
            <a:r>
              <a:rPr lang="pt-BR" dirty="0" smtClean="0"/>
              <a:t>O intuito é testar o efeito das fontes de variação</a:t>
            </a:r>
            <a:endParaRPr lang="pt-BR" dirty="0"/>
          </a:p>
          <a:p>
            <a:r>
              <a:rPr lang="pt-BR" dirty="0" smtClean="0"/>
              <a:t>O modelo adotado é definido pelo delineamento </a:t>
            </a:r>
            <a:r>
              <a:rPr lang="pt-BR" smtClean="0"/>
              <a:t>estatístico utilizado.</a:t>
            </a:r>
            <a:endParaRPr lang="pt-BR" dirty="0" smtClean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37192"/>
              </p:ext>
            </p:extLst>
          </p:nvPr>
        </p:nvGraphicFramePr>
        <p:xfrm>
          <a:off x="2765998" y="4776515"/>
          <a:ext cx="6660000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SQ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QM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Tratamento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18061.37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2006.82 </a:t>
                      </a:r>
                      <a:r>
                        <a:rPr lang="pt-BR" sz="1600" u="none" strike="noStrike" dirty="0" smtClean="0">
                          <a:effectLst/>
                        </a:rPr>
                        <a:t>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Resíduo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75.27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Média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81,97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684669" y="4086464"/>
            <a:ext cx="666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mtClean="0"/>
              <a:t>Tabela 1. </a:t>
            </a:r>
            <a:r>
              <a:rPr lang="pt-BR" dirty="0" smtClean="0"/>
              <a:t>Resumo da análise de variância do percentual de absorção de água de dez linhagens </a:t>
            </a:r>
            <a:r>
              <a:rPr lang="pt-BR" smtClean="0"/>
              <a:t>de feijão.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684669" y="6238790"/>
            <a:ext cx="6660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</a:rPr>
              <a:t>ns, </a:t>
            </a:r>
            <a:r>
              <a:rPr lang="en-US" sz="1200" dirty="0">
                <a:latin typeface="Times New Roman" panose="02020603050405020304" pitchFamily="18" charset="0"/>
              </a:rPr>
              <a:t>** </a:t>
            </a:r>
            <a:r>
              <a:rPr lang="en-US" sz="1200" dirty="0" smtClean="0">
                <a:latin typeface="Times New Roman" panose="02020603050405020304" pitchFamily="18" charset="0"/>
              </a:rPr>
              <a:t>e *: </a:t>
            </a:r>
            <a:r>
              <a:rPr lang="en-US" sz="1200" dirty="0" err="1" smtClean="0">
                <a:latin typeface="Times New Roman" panose="02020603050405020304" pitchFamily="18" charset="0"/>
              </a:rPr>
              <a:t>não</a:t>
            </a:r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e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a 1% e 5</a:t>
            </a:r>
            <a:r>
              <a:rPr lang="en-US" sz="1200" smtClean="0">
                <a:latin typeface="Times New Roman" panose="02020603050405020304" pitchFamily="18" charset="0"/>
              </a:rPr>
              <a:t>%, respectivamente. </a:t>
            </a:r>
            <a:endParaRPr lang="en-US" sz="12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70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0657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Modelo Matemático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pPr algn="just"/>
                <a:endParaRPr lang="pt-BR" dirty="0" smtClean="0"/>
              </a:p>
              <a:p>
                <a:pPr algn="just"/>
                <a:r>
                  <a:rPr lang="pt-BR" dirty="0" smtClean="0"/>
                  <a:t>m: média de todos os valores possíveis da variável resposta (</a:t>
                </a:r>
                <a:r>
                  <a:rPr lang="pt-BR" smtClean="0"/>
                  <a:t>constante). </a:t>
                </a:r>
                <a:r>
                  <a:rPr lang="pt-BR" dirty="0" smtClean="0"/>
                  <a:t>(efeito fixo)</a:t>
                </a:r>
              </a:p>
              <a:p>
                <a:pPr algn="just"/>
                <a:endParaRPr lang="pt-BR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</a:t>
                </a:r>
                <a:r>
                  <a:rPr lang="pt-BR" smtClean="0"/>
                  <a:t>aleatório). </a:t>
                </a:r>
                <a:endParaRPr lang="pt-BR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pPr algn="just"/>
                <a:endParaRPr lang="pt-BR" dirty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  <a:blipFill>
                <a:blip r:embed="rId2"/>
                <a:stretch>
                  <a:fillRect l="-506" t="-935" r="-450" b="-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543106" y="153213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6" y="1532137"/>
                <a:ext cx="3105787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13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Pressuposições da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329850" y="2300288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850" y="2300288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ço Reservado para Conteúdo 2"/>
              <p:cNvSpPr txBox="1">
                <a:spLocks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Font typeface="Arial" panose="020B0604020202020204" pitchFamily="34" charset="0"/>
                  <a:buNone/>
                </a:pPr>
                <a:endParaRPr lang="pt-BR" dirty="0" smtClean="0"/>
              </a:p>
            </p:txBody>
          </p:sp>
        </mc:Choice>
        <mc:Fallback>
          <p:sp>
            <p:nvSpPr>
              <p:cNvPr id="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 r="-754" b="-7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013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81"/>
          <p:cNvSpPr txBox="1">
            <a:spLocks noChangeArrowheads="1"/>
          </p:cNvSpPr>
          <p:nvPr/>
        </p:nvSpPr>
        <p:spPr bwMode="auto">
          <a:xfrm>
            <a:off x="1461247" y="1385795"/>
            <a:ext cx="96998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dirty="0" err="1">
                <a:latin typeface="+mn-lt"/>
                <a:cs typeface="+mn-cs"/>
              </a:rPr>
              <a:t>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caso</a:t>
            </a:r>
            <a:r>
              <a:rPr lang="en-US" altLang="en-US" sz="2400" dirty="0">
                <a:latin typeface="+mn-lt"/>
                <a:cs typeface="+mn-cs"/>
              </a:rPr>
              <a:t> de </a:t>
            </a:r>
            <a:r>
              <a:rPr lang="en-US" altLang="en-US" sz="2400" dirty="0" err="1">
                <a:latin typeface="+mn-lt"/>
                <a:cs typeface="+mn-cs"/>
              </a:rPr>
              <a:t>violações</a:t>
            </a:r>
            <a:r>
              <a:rPr lang="en-US" altLang="en-US" sz="2400" dirty="0">
                <a:latin typeface="+mn-lt"/>
                <a:cs typeface="+mn-cs"/>
              </a:rPr>
              <a:t> dos </a:t>
            </a:r>
            <a:r>
              <a:rPr lang="en-US" altLang="en-US" sz="2400" dirty="0" err="1">
                <a:latin typeface="+mn-lt"/>
                <a:cs typeface="+mn-cs"/>
              </a:rPr>
              <a:t>requisitos</a:t>
            </a:r>
            <a:r>
              <a:rPr lang="en-US" altLang="en-US" sz="2400" dirty="0">
                <a:latin typeface="+mn-lt"/>
                <a:cs typeface="+mn-cs"/>
              </a:rPr>
              <a:t> da </a:t>
            </a:r>
            <a:r>
              <a:rPr lang="en-US" altLang="en-US" sz="2400" dirty="0" smtClean="0">
                <a:latin typeface="+mn-lt"/>
                <a:cs typeface="+mn-cs"/>
              </a:rPr>
              <a:t>ANOVA</a:t>
            </a:r>
            <a:r>
              <a:rPr lang="en-US" altLang="en-US" sz="2400" dirty="0">
                <a:latin typeface="+mn-lt"/>
                <a:cs typeface="+mn-cs"/>
              </a:rPr>
              <a:t>, as </a:t>
            </a:r>
            <a:r>
              <a:rPr lang="en-US" altLang="en-US" sz="2400" dirty="0" err="1">
                <a:latin typeface="+mn-lt"/>
                <a:cs typeface="+mn-cs"/>
              </a:rPr>
              <a:t>conclusões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obtidas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podem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não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ter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 smtClean="0">
                <a:latin typeface="+mn-lt"/>
                <a:cs typeface="+mn-cs"/>
              </a:rPr>
              <a:t>validade</a:t>
            </a:r>
            <a:r>
              <a:rPr lang="en-US" altLang="en-US" sz="2400" dirty="0" smtClean="0">
                <a:latin typeface="+mn-lt"/>
                <a:cs typeface="+mn-cs"/>
              </a:rPr>
              <a:t>.</a:t>
            </a:r>
            <a:endParaRPr lang="en-US" altLang="en-US" sz="2400" dirty="0">
              <a:latin typeface="+mn-lt"/>
              <a:cs typeface="+mn-cs"/>
            </a:endParaRPr>
          </a:p>
        </p:txBody>
      </p:sp>
      <p:sp>
        <p:nvSpPr>
          <p:cNvPr id="22555" name="Text Box 159">
            <a:extLst/>
          </p:cNvPr>
          <p:cNvSpPr txBox="1">
            <a:spLocks noChangeArrowheads="1"/>
          </p:cNvSpPr>
          <p:nvPr/>
        </p:nvSpPr>
        <p:spPr bwMode="auto">
          <a:xfrm>
            <a:off x="1461247" y="2876571"/>
            <a:ext cx="1045284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Transformação</a:t>
            </a:r>
            <a:r>
              <a:rPr lang="en-US" sz="2000" dirty="0"/>
              <a:t> dos dados</a:t>
            </a:r>
          </a:p>
          <a:p>
            <a:pPr algn="just">
              <a:buFontTx/>
              <a:buChar char="•"/>
              <a:defRPr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Modelos</a:t>
            </a:r>
            <a:r>
              <a:rPr lang="en-US" sz="2000" dirty="0"/>
              <a:t> </a:t>
            </a:r>
            <a:r>
              <a:rPr lang="en-US" sz="2000" dirty="0" err="1"/>
              <a:t>lineares</a:t>
            </a:r>
            <a:r>
              <a:rPr lang="en-US" sz="2000" dirty="0"/>
              <a:t> </a:t>
            </a:r>
            <a:r>
              <a:rPr lang="en-US" sz="2000" dirty="0" err="1"/>
              <a:t>generalizados</a:t>
            </a:r>
            <a:endParaRPr lang="en-US" sz="2000" dirty="0"/>
          </a:p>
          <a:p>
            <a:pPr indent="-914400" algn="just">
              <a:defRPr/>
            </a:pPr>
            <a:r>
              <a:rPr lang="en-US" sz="2000" dirty="0"/>
              <a:t>	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Testes </a:t>
            </a:r>
            <a:r>
              <a:rPr lang="en-US" sz="2000" dirty="0" err="1"/>
              <a:t>não-paramétricos</a:t>
            </a:r>
            <a:endParaRPr lang="en-US" sz="2000" dirty="0"/>
          </a:p>
          <a:p>
            <a:pPr indent="-914400" algn="just">
              <a:defRPr/>
            </a:pPr>
            <a:r>
              <a:rPr lang="pt-BR" sz="2000" dirty="0"/>
              <a:t>	CAMPOS</a:t>
            </a:r>
            <a:r>
              <a:rPr lang="pt-BR" sz="2000"/>
              <a:t>, </a:t>
            </a:r>
            <a:r>
              <a:rPr lang="pt-BR" sz="2000" smtClean="0"/>
              <a:t>H. </a:t>
            </a:r>
            <a:r>
              <a:rPr lang="pt-BR" sz="2000" dirty="0"/>
              <a:t>(</a:t>
            </a:r>
            <a:r>
              <a:rPr lang="pt-BR" sz="2000"/>
              <a:t>1983</a:t>
            </a:r>
            <a:r>
              <a:rPr lang="pt-BR" sz="2000" smtClean="0"/>
              <a:t>). </a:t>
            </a:r>
            <a:r>
              <a:rPr lang="pt-BR" sz="2000" dirty="0"/>
              <a:t>Estatística Experimental Não - Paramétrica</a:t>
            </a:r>
            <a:r>
              <a:rPr lang="pt-BR" sz="2000"/>
              <a:t>, </a:t>
            </a:r>
            <a:r>
              <a:rPr lang="pt-BR" sz="2000" smtClean="0"/>
              <a:t>ESALQ/USP. Piracicaba.</a:t>
            </a:r>
            <a:endParaRPr lang="en-US" sz="2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64325" y="398163"/>
            <a:ext cx="10515600" cy="84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Modelo Matemático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896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  <p:bldP spid="225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062163" y="104047"/>
            <a:ext cx="8248650" cy="769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Transformação dos dados</a:t>
            </a:r>
          </a:p>
        </p:txBody>
      </p:sp>
      <p:graphicFrame>
        <p:nvGraphicFramePr>
          <p:cNvPr id="108708" name="Group 164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312002"/>
              </p:ext>
            </p:extLst>
          </p:nvPr>
        </p:nvGraphicFramePr>
        <p:xfrm>
          <a:off x="3685381" y="3844926"/>
          <a:ext cx="4664075" cy="2621916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Recomendação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Raiz quadrada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Logarítimica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 e Não aditividade do modelo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Arco seno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Proporções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5866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2357438"/>
            <a:ext cx="7105650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1"/>
          <a:stretch>
            <a:fillRect/>
          </a:stretch>
        </p:blipFill>
        <p:spPr bwMode="auto">
          <a:xfrm>
            <a:off x="4152900" y="1012825"/>
            <a:ext cx="37290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85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1555" y="92894"/>
            <a:ext cx="11435954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245034"/>
              </p:ext>
            </p:extLst>
          </p:nvPr>
        </p:nvGraphicFramePr>
        <p:xfrm>
          <a:off x="1598565" y="2671462"/>
          <a:ext cx="833683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00">
                  <a:extLst>
                    <a:ext uri="{9D8B030D-6E8A-4147-A177-3AD203B41FA5}">
                      <a16:colId xmlns:a16="http://schemas.microsoft.com/office/drawing/2014/main" val="526758670"/>
                    </a:ext>
                  </a:extLst>
                </a:gridCol>
                <a:gridCol w="1067749">
                  <a:extLst>
                    <a:ext uri="{9D8B030D-6E8A-4147-A177-3AD203B41FA5}">
                      <a16:colId xmlns:a16="http://schemas.microsoft.com/office/drawing/2014/main" val="904437843"/>
                    </a:ext>
                  </a:extLst>
                </a:gridCol>
                <a:gridCol w="1628503">
                  <a:extLst>
                    <a:ext uri="{9D8B030D-6E8A-4147-A177-3AD203B41FA5}">
                      <a16:colId xmlns:a16="http://schemas.microsoft.com/office/drawing/2014/main" val="4266241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73365556"/>
                    </a:ext>
                  </a:extLst>
                </a:gridCol>
                <a:gridCol w="1288868">
                  <a:extLst>
                    <a:ext uri="{9D8B030D-6E8A-4147-A177-3AD203B41FA5}">
                      <a16:colId xmlns:a16="http://schemas.microsoft.com/office/drawing/2014/main" val="2847643783"/>
                    </a:ext>
                  </a:extLst>
                </a:gridCol>
                <a:gridCol w="955710">
                  <a:extLst>
                    <a:ext uri="{9D8B030D-6E8A-4147-A177-3AD203B41FA5}">
                      <a16:colId xmlns:a16="http://schemas.microsoft.com/office/drawing/2014/main" val="2974832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FV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GL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SQ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QM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P-valor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6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Blocos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39951212,25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133170070,75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2,33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76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Tratamentos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17083489,25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5694496,42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0,99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12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Erro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51533996,25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5725999,58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40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Não aditividade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51440431,50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51440431,50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4398,27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9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Resíduo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93564,75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11695,59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95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108568697,75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71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Média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1021,12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7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CV(%)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234,34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5812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1598565" y="2074915"/>
            <a:ext cx="857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Análise de variância do número de </a:t>
            </a:r>
            <a:r>
              <a:rPr lang="pt-BR" dirty="0" err="1" smtClean="0"/>
              <a:t>nematóides</a:t>
            </a:r>
            <a:r>
              <a:rPr lang="pt-BR" dirty="0" smtClean="0"/>
              <a:t> por plantas de figo, obtido no experimento de época de inoculação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é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1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566789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566789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31467" y="2522868"/>
                <a:ext cx="7050776" cy="1098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∗[</m:t>
                          </m:r>
                          <m:nary>
                            <m:naryPr>
                              <m:chr m:val="∑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]²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𝑆𝑄𝑇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𝑆𝑄𝐵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7" y="2522868"/>
                <a:ext cx="7050776" cy="1098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321277" y="5031724"/>
                <a:ext cx="3637983" cy="972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𝑄𝐸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𝑁𝐴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5031724"/>
                <a:ext cx="3637983" cy="972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847669"/>
                  </p:ext>
                </p:extLst>
              </p:nvPr>
            </p:nvGraphicFramePr>
            <p:xfrm>
              <a:off x="5355773" y="4505559"/>
              <a:ext cx="642799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0456">
                      <a:extLst>
                        <a:ext uri="{9D8B030D-6E8A-4147-A177-3AD203B41FA5}">
                          <a16:colId xmlns:a16="http://schemas.microsoft.com/office/drawing/2014/main" val="1160411450"/>
                        </a:ext>
                      </a:extLst>
                    </a:gridCol>
                    <a:gridCol w="1266891">
                      <a:extLst>
                        <a:ext uri="{9D8B030D-6E8A-4147-A177-3AD203B41FA5}">
                          <a16:colId xmlns:a16="http://schemas.microsoft.com/office/drawing/2014/main" val="4289860504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07954219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796126753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6581718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4065172691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Tratamento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Repetições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836393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16348478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10925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1147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1564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3756.5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5336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192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181.25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89841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116.25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9597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30.5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59915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2808.25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349.5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507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419.75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6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6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pt-BR" sz="1600" u="none" strike="noStrike" dirty="0" smtClean="0">
                              <a:effectLst/>
                            </a:rPr>
                            <a:t>1021.125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0411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847669"/>
                  </p:ext>
                </p:extLst>
              </p:nvPr>
            </p:nvGraphicFramePr>
            <p:xfrm>
              <a:off x="5355773" y="4505559"/>
              <a:ext cx="642799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0456">
                      <a:extLst>
                        <a:ext uri="{9D8B030D-6E8A-4147-A177-3AD203B41FA5}">
                          <a16:colId xmlns:a16="http://schemas.microsoft.com/office/drawing/2014/main" val="1160411450"/>
                        </a:ext>
                      </a:extLst>
                    </a:gridCol>
                    <a:gridCol w="1266891">
                      <a:extLst>
                        <a:ext uri="{9D8B030D-6E8A-4147-A177-3AD203B41FA5}">
                          <a16:colId xmlns:a16="http://schemas.microsoft.com/office/drawing/2014/main" val="4289860504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07954219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796126753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6581718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4065172691"/>
                        </a:ext>
                      </a:extLst>
                    </a:gridCol>
                  </a:tblGrid>
                  <a:tr h="25146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Tratamento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Repetições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425871" t="-9639" r="-995" b="-275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836393"/>
                      </a:ext>
                    </a:extLst>
                  </a:tr>
                  <a:tr h="25146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163484782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10925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1147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1564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3756.5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53364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192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181.25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89841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116.25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95971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30.5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599159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538" t="-568889" r="-468817" b="-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2808.25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349.5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507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419.75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425871" t="-568889" r="-995" b="-4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041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CaixaDeTexto 11"/>
          <p:cNvSpPr txBox="1"/>
          <p:nvPr/>
        </p:nvSpPr>
        <p:spPr>
          <a:xfrm>
            <a:off x="5355774" y="3859228"/>
            <a:ext cx="64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Número de nematoides por vasos infectando plantas de figo em diferentes datas </a:t>
            </a:r>
            <a:r>
              <a:rPr lang="pt-BR" smtClean="0"/>
              <a:t>de inoculação.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252549" y="62447"/>
            <a:ext cx="11625942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21277" y="4019415"/>
                <a:ext cx="4066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4019415"/>
                <a:ext cx="4066626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8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3227312" y="1495387"/>
                <a:ext cx="58952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𝑟𝑎𝑛𝑠𝑓𝑜𝑟𝑚𝑎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𝑙𝑜𝑔𝑎𝑟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𝑡𝑚𝑖𝑐𝑎</m:t>
                    </m:r>
                  </m:oMath>
                </a14:m>
                <a:r>
                  <a:rPr lang="pt-BR" sz="2800" dirty="0" smtClean="0"/>
                  <a:t> – log(x)</a:t>
                </a:r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312" y="1495387"/>
                <a:ext cx="5895204" cy="523220"/>
              </a:xfrm>
              <a:prstGeom prst="rect">
                <a:avLst/>
              </a:prstGeom>
              <a:blipFill>
                <a:blip r:embed="rId2"/>
                <a:stretch>
                  <a:fillRect t="-10465" r="-1241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2960917" y="2213308"/>
            <a:ext cx="64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Logaritmo do número de nematoides por vasos infectando plantas de figo em diferentes datas de inoculação.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22217" y="62447"/>
            <a:ext cx="11392411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433846"/>
                  </p:ext>
                </p:extLst>
              </p:nvPr>
            </p:nvGraphicFramePr>
            <p:xfrm>
              <a:off x="3065961" y="2859639"/>
              <a:ext cx="618254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21617">
                      <a:extLst>
                        <a:ext uri="{9D8B030D-6E8A-4147-A177-3AD203B41FA5}">
                          <a16:colId xmlns:a16="http://schemas.microsoft.com/office/drawing/2014/main" val="3884833706"/>
                        </a:ext>
                      </a:extLst>
                    </a:gridCol>
                    <a:gridCol w="1144915">
                      <a:extLst>
                        <a:ext uri="{9D8B030D-6E8A-4147-A177-3AD203B41FA5}">
                          <a16:colId xmlns:a16="http://schemas.microsoft.com/office/drawing/2014/main" val="2826942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539502833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22441074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951279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602851596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</a:t>
                          </a:r>
                        </a:p>
                      </a:txBody>
                      <a:tcPr marL="7620" marR="7620" marT="7620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831003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9761159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4.0384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3.0596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3.1942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3.1430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3.3588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8944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2.1790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2.3820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2.2484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1512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1.9395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1.8865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2.2625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2.0401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78933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1.4624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1.3617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1.6021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1.4758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80263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2.4309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2.1217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2.3602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2.2103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2.2808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74094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433846"/>
                  </p:ext>
                </p:extLst>
              </p:nvPr>
            </p:nvGraphicFramePr>
            <p:xfrm>
              <a:off x="3065961" y="2859639"/>
              <a:ext cx="618254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21617">
                      <a:extLst>
                        <a:ext uri="{9D8B030D-6E8A-4147-A177-3AD203B41FA5}">
                          <a16:colId xmlns:a16="http://schemas.microsoft.com/office/drawing/2014/main" val="3884833706"/>
                        </a:ext>
                      </a:extLst>
                    </a:gridCol>
                    <a:gridCol w="1144915">
                      <a:extLst>
                        <a:ext uri="{9D8B030D-6E8A-4147-A177-3AD203B41FA5}">
                          <a16:colId xmlns:a16="http://schemas.microsoft.com/office/drawing/2014/main" val="2826942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539502833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22441074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951279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602851596"/>
                        </a:ext>
                      </a:extLst>
                    </a:gridCol>
                  </a:tblGrid>
                  <a:tr h="25146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</a:t>
                          </a:r>
                        </a:p>
                      </a:txBody>
                      <a:tcPr marL="7620" marR="7620" marT="7620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516364" t="-9639" r="-1212" b="-275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831003"/>
                      </a:ext>
                    </a:extLst>
                  </a:tr>
                  <a:tr h="25146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9761159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4.0384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3.0596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3.1942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3.1430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3.3588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89445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2.1790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2.3820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2.2484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15125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1.9395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1.8865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2.2625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2.0401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789332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1.4624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1.3617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1.6021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1.4758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802636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595" t="-568889" r="-505952" b="-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2.4309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2.1217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2.3602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2.2103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2.2808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74094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30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>
                <a:hlinkClick r:id="rId2"/>
              </a:rPr>
              <a:t>://</a:t>
            </a:r>
            <a:r>
              <a:rPr lang="pt-BR" b="1" smtClean="0">
                <a:hlinkClick r:id="rId2"/>
              </a:rPr>
              <a:t>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9145385" y="1701599"/>
                <a:ext cx="8311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85" y="1701599"/>
                <a:ext cx="83112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2574" y="1222603"/>
                <a:ext cx="713465" cy="634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74" y="1222603"/>
                <a:ext cx="713465" cy="634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8582186" y="1217160"/>
                <a:ext cx="768095" cy="736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36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186" y="1217160"/>
                <a:ext cx="768095" cy="736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0172731" y="5322766"/>
                <a:ext cx="606897" cy="624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731" y="5322766"/>
                <a:ext cx="606897" cy="624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9323562" y="5585938"/>
                <a:ext cx="607859" cy="62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562" y="5585938"/>
                <a:ext cx="607859" cy="624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0847646" y="5692880"/>
                <a:ext cx="5903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646" y="5692880"/>
                <a:ext cx="5903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5761" y="62447"/>
            <a:ext cx="11348868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1481636" y="2428759"/>
            <a:ext cx="8687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Análise de variância do logaritmo número de </a:t>
            </a:r>
            <a:r>
              <a:rPr lang="pt-BR" dirty="0" err="1" smtClean="0"/>
              <a:t>nematóides</a:t>
            </a:r>
            <a:r>
              <a:rPr lang="pt-BR" dirty="0" smtClean="0"/>
              <a:t> por plantas de figo, obtido no experimento de época de inoculação.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é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113326"/>
              </p:ext>
            </p:extLst>
          </p:nvPr>
        </p:nvGraphicFramePr>
        <p:xfrm>
          <a:off x="1498327" y="3075090"/>
          <a:ext cx="8670925" cy="2689228"/>
        </p:xfrm>
        <a:graphic>
          <a:graphicData uri="http://schemas.openxmlformats.org/drawingml/2006/table">
            <a:tbl>
              <a:tblPr/>
              <a:tblGrid>
                <a:gridCol w="23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QM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Fc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P-valor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0.23648395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7.47632006 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2.49210669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53.99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0.53561403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0.0595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 </a:t>
                      </a: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aditividade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0.166347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0.166347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3.60 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0.0942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Resíduo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0.36926703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0.04615838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8.24841803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5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77369" y="62447"/>
            <a:ext cx="11237259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836625"/>
                  </p:ext>
                </p:extLst>
              </p:nvPr>
            </p:nvGraphicFramePr>
            <p:xfrm>
              <a:off x="2532383" y="1818147"/>
              <a:ext cx="7404099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11864">
                      <a:extLst>
                        <a:ext uri="{9D8B030D-6E8A-4147-A177-3AD203B41FA5}">
                          <a16:colId xmlns:a16="http://schemas.microsoft.com/office/drawing/2014/main" val="2044554481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3747680989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1326695562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7045803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1846159826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63167176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15946520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849816041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Tratamentos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Repetições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440890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0740349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2370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1687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2592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2283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2910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3020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233749.6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1956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B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871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1025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75558.8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3022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C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321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636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317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485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842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40126.17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4055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D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173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132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150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129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1502.267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1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E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193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2791.867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010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836625"/>
                  </p:ext>
                </p:extLst>
              </p:nvPr>
            </p:nvGraphicFramePr>
            <p:xfrm>
              <a:off x="2532383" y="1818147"/>
              <a:ext cx="7404099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11864">
                      <a:extLst>
                        <a:ext uri="{9D8B030D-6E8A-4147-A177-3AD203B41FA5}">
                          <a16:colId xmlns:a16="http://schemas.microsoft.com/office/drawing/2014/main" val="2044554481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3747680989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1326695562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7045803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1846159826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63167176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15946520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849816041"/>
                        </a:ext>
                      </a:extLst>
                    </a:gridCol>
                  </a:tblGrid>
                  <a:tr h="28194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Tratamentos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Repetições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690260" t="-11828" r="-1299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440890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0740349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2370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1687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2592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2283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2910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3020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233749.6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19566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B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1025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920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75558.8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3022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C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321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636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317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485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842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40126.17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4055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D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173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132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150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129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1502.267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1491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E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193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2791.867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0103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81"/>
              <p:cNvSpPr txBox="1">
                <a:spLocks noChangeArrowheads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 eaLnBrk="1" hangingPunct="1"/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3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blipFill>
                <a:blip r:embed="rId3"/>
                <a:stretch>
                  <a:fillRect l="-942" t="-4061" b="-6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77369" y="5360125"/>
                <a:ext cx="4310091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233479,6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1502,267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155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5979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9" y="5360125"/>
                <a:ext cx="4310091" cy="628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blipFill>
                <a:blip r:embed="rId5"/>
                <a:stretch>
                  <a:fillRect l="-1145" r="-1145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en-US" dirty="0" smtClean="0">
                    <a:solidFill>
                      <a:srgbClr val="FF0000"/>
                    </a:solidFill>
                  </a:rPr>
                  <a:t>Rejeito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5%(5,5)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=16,30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>
                        <a:solidFill>
                          <a:srgbClr val="FF0000"/>
                        </a:solidFill>
                      </a:rPr>
                      <m:t>155</m:t>
                    </m:r>
                    <m:r>
                      <m:rPr>
                        <m:nor/>
                      </m:rPr>
                      <a:rPr lang="pt-BR" smtClean="0">
                        <a:solidFill>
                          <a:srgbClr val="FF0000"/>
                        </a:solidFill>
                      </a:rPr>
                      <m:t>.</m:t>
                    </m:r>
                    <m:r>
                      <m:rPr>
                        <m:nor/>
                      </m:rPr>
                      <a:rPr lang="pt-BR">
                        <a:solidFill>
                          <a:srgbClr val="FF0000"/>
                        </a:solidFill>
                      </a:rPr>
                      <m:t>5979</m:t>
                    </m:r>
                  </m:oMath>
                </a14:m>
                <a:endParaRPr lang="en-US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  <a:blipFill>
                <a:blip r:embed="rId6"/>
                <a:stretch>
                  <a:fillRect l="-793" t="-7692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2444596" y="1448815"/>
            <a:ext cx="5565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en-US" dirty="0" smtClean="0"/>
              <a:t>Número de pulgões coletados 36 horas após pulverização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187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52" y="98231"/>
            <a:ext cx="6938683" cy="66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77369" y="62447"/>
            <a:ext cx="11237259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81"/>
              <p:cNvSpPr txBox="1">
                <a:spLocks noChangeArrowheads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 eaLnBrk="1" hangingPunct="1"/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3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blipFill>
                <a:blip r:embed="rId2"/>
                <a:stretch>
                  <a:fillRect l="-942" t="-4061" b="-6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77369" y="5360125"/>
                <a:ext cx="3936590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0,2488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0,0445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61311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9" y="5360125"/>
                <a:ext cx="3936590" cy="628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blipFill>
                <a:blip r:embed="rId4"/>
                <a:stretch>
                  <a:fillRect l="-1145" r="-1145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171947"/>
                  </p:ext>
                </p:extLst>
              </p:nvPr>
            </p:nvGraphicFramePr>
            <p:xfrm>
              <a:off x="1628075" y="1915468"/>
              <a:ext cx="8570086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864349048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4280649194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3379474853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715719718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534734299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10255579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129163200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785146194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Tratamentos</a:t>
                          </a: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2068264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36608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0.0443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75361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7.16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6.93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1871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0.1495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584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5.15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5.42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84222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4.56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0.2488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188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171947"/>
                  </p:ext>
                </p:extLst>
              </p:nvPr>
            </p:nvGraphicFramePr>
            <p:xfrm>
              <a:off x="1628075" y="1915468"/>
              <a:ext cx="8570086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864349048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4280649194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3379474853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715719718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534734299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10255579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129163200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785146194"/>
                        </a:ext>
                      </a:extLst>
                    </a:gridCol>
                  </a:tblGrid>
                  <a:tr h="28194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Tratamentos</a:t>
                          </a: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668852" t="-12903" r="-1639" b="-273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2068264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36608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0.0443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7536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7.16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6.93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1871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0.1495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58400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5.15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5.42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84222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4.56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0.2488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188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/>
              <p:cNvSpPr/>
              <p:nvPr/>
            </p:nvSpPr>
            <p:spPr>
              <a:xfrm>
                <a:off x="2635289" y="6234422"/>
                <a:ext cx="6414961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 err="1" smtClean="0">
                    <a:solidFill>
                      <a:srgbClr val="FF0000"/>
                    </a:solidFill>
                  </a:rPr>
                  <a:t>Não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Rejeito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5%(5,5)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=16,30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smtClean="0">
                        <a:solidFill>
                          <a:srgbClr val="FF0000"/>
                        </a:solidFill>
                      </a:rPr>
                      <m:t>5.61311</m:t>
                    </m:r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89" y="6234422"/>
                <a:ext cx="6414961" cy="396006"/>
              </a:xfrm>
              <a:prstGeom prst="rect">
                <a:avLst/>
              </a:prstGeom>
              <a:blipFill>
                <a:blip r:embed="rId6"/>
                <a:stretch>
                  <a:fillRect l="-760" t="-7692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1523148" y="1560769"/>
            <a:ext cx="761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en-US" dirty="0" smtClean="0"/>
              <a:t>Logaritmo natural do número de pulgões coletados 36 horas após pulverização.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86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Experimental</a:t>
            </a:r>
            <a:br>
              <a:rPr lang="pt-BR" dirty="0" smtClean="0"/>
            </a:br>
            <a:r>
              <a:rPr lang="pt-BR" sz="3600" dirty="0"/>
              <a:t>(Experimentação)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06627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Fisher </a:t>
            </a:r>
            <a:r>
              <a:rPr lang="pt-BR" dirty="0"/>
              <a:t>(1935</a:t>
            </a:r>
            <a:r>
              <a:rPr lang="pt-BR" dirty="0" smtClean="0"/>
              <a:t>): Matemática </a:t>
            </a:r>
            <a:r>
              <a:rPr lang="pt-BR" dirty="0"/>
              <a:t>aplicada a dados </a:t>
            </a:r>
            <a:r>
              <a:rPr lang="pt-BR"/>
              <a:t>de </a:t>
            </a:r>
            <a:r>
              <a:rPr lang="pt-BR" smtClean="0"/>
              <a:t>observações.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Snedecor</a:t>
            </a:r>
            <a:r>
              <a:rPr lang="pt-BR" dirty="0" smtClean="0"/>
              <a:t> </a:t>
            </a:r>
            <a:r>
              <a:rPr lang="pt-BR" dirty="0"/>
              <a:t>(1946</a:t>
            </a:r>
            <a:r>
              <a:rPr lang="pt-BR" dirty="0" smtClean="0"/>
              <a:t>): Área </a:t>
            </a:r>
            <a:r>
              <a:rPr lang="pt-BR" dirty="0"/>
              <a:t>da ciência que fornece os métodos para o estudo de experimentos, seu planejamento, instalação, execução, análise dos dados e interpretação </a:t>
            </a:r>
            <a:r>
              <a:rPr lang="pt-BR"/>
              <a:t>dos </a:t>
            </a:r>
            <a:r>
              <a:rPr lang="pt-BR" smtClean="0"/>
              <a:t>resultados. </a:t>
            </a:r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Finney </a:t>
            </a:r>
            <a:r>
              <a:rPr lang="pt-BR" dirty="0"/>
              <a:t>(1962</a:t>
            </a:r>
            <a:r>
              <a:rPr lang="pt-BR" dirty="0" smtClean="0"/>
              <a:t>): Ciência </a:t>
            </a:r>
            <a:r>
              <a:rPr lang="pt-BR" dirty="0"/>
              <a:t>que nos auxilia na pesquisa de problemas quantitativos, nos quais a variabilidade do material obscurece </a:t>
            </a:r>
            <a:r>
              <a:rPr lang="pt-BR"/>
              <a:t>relações </a:t>
            </a:r>
            <a:r>
              <a:rPr lang="pt-BR" smtClean="0"/>
              <a:t>simples.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0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 de plantas: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açúcar, progênies (FMI, FIC, </a:t>
            </a:r>
            <a:r>
              <a:rPr lang="pt-BR" smtClean="0"/>
              <a:t>FE).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460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72236"/>
            <a:ext cx="10515600" cy="121443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 smtClean="0"/>
              <a:t>Unidade Experimental</a:t>
            </a:r>
            <a:br>
              <a:rPr lang="pt-BR" sz="3600" dirty="0" smtClean="0"/>
            </a:br>
            <a:r>
              <a:rPr lang="pt-BR" sz="3600" dirty="0" smtClean="0"/>
              <a:t>(Parcela)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461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Unidade que vai receber o tratamento e fornecer os dados que deverão refletir </a:t>
            </a:r>
            <a:r>
              <a:rPr lang="pt-BR" smtClean="0"/>
              <a:t>seu efeito.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73" y="5349875"/>
            <a:ext cx="358065" cy="9398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5349875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4359275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8" y="4368800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48" y="5340350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5340350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4349750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63" y="4359275"/>
            <a:ext cx="358065" cy="9398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63" y="2389188"/>
            <a:ext cx="358065" cy="9398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13" y="2398713"/>
            <a:ext cx="358065" cy="9398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38" y="2379663"/>
            <a:ext cx="358065" cy="9398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88" y="2389188"/>
            <a:ext cx="358065" cy="9398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18" y="5732461"/>
            <a:ext cx="212299" cy="55721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5732461"/>
            <a:ext cx="212299" cy="557213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4741861"/>
            <a:ext cx="212299" cy="55721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33" y="4751386"/>
            <a:ext cx="212299" cy="557213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93" y="5722936"/>
            <a:ext cx="212299" cy="557213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5722936"/>
            <a:ext cx="212299" cy="557213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4732336"/>
            <a:ext cx="212299" cy="557213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8" y="4741861"/>
            <a:ext cx="212299" cy="55721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08" y="2771774"/>
            <a:ext cx="212299" cy="55721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58" y="2781299"/>
            <a:ext cx="212299" cy="557213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83" y="2762249"/>
            <a:ext cx="212299" cy="55721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33" y="2771774"/>
            <a:ext cx="212299" cy="55721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10173" y="2286000"/>
            <a:ext cx="1466733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2620208" y="2286000"/>
            <a:ext cx="1307674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5143" y="333434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1578289" y="3329488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1852278" y="332967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2245424" y="33248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2637370" y="332023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3030516" y="331537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3304505" y="3315564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3697651" y="331070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pic>
        <p:nvPicPr>
          <p:cNvPr id="5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4"/>
          <a:stretch>
            <a:fillRect/>
          </a:stretch>
        </p:blipFill>
        <p:spPr bwMode="auto">
          <a:xfrm>
            <a:off x="4200546" y="2307431"/>
            <a:ext cx="756285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rapezóide 16"/>
          <p:cNvSpPr/>
          <p:nvPr/>
        </p:nvSpPr>
        <p:spPr>
          <a:xfrm>
            <a:off x="6448446" y="2378868"/>
            <a:ext cx="3384550" cy="3960813"/>
          </a:xfrm>
          <a:prstGeom prst="trapezoid">
            <a:avLst>
              <a:gd name="adj" fmla="val 171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085257" y="6339681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Fonte: Nunes, 2012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02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ítulo 1"/>
          <p:cNvSpPr txBox="1">
            <a:spLocks/>
          </p:cNvSpPr>
          <p:nvPr/>
        </p:nvSpPr>
        <p:spPr>
          <a:xfrm>
            <a:off x="838200" y="72236"/>
            <a:ext cx="10515600" cy="1214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smtClean="0"/>
              <a:t>Unidade Experimental</a:t>
            </a:r>
            <a:br>
              <a:rPr lang="pt-BR" sz="3600" smtClean="0"/>
            </a:br>
            <a:r>
              <a:rPr lang="pt-BR" sz="3600" smtClean="0"/>
              <a:t>(Parcela)</a:t>
            </a:r>
            <a:endParaRPr lang="pt-BR" sz="36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030"/>
            <a:ext cx="3383149" cy="5153548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471749" y="2577737"/>
            <a:ext cx="661851" cy="3291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39" y="1489167"/>
            <a:ext cx="1013806" cy="5142411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7211592" y="1489167"/>
            <a:ext cx="3926670" cy="2411701"/>
          </a:xfrm>
          <a:prstGeom prst="rect">
            <a:avLst/>
          </a:prstGeom>
        </p:spPr>
      </p:pic>
      <p:sp>
        <p:nvSpPr>
          <p:cNvPr id="47" name="Retângulo 46"/>
          <p:cNvSpPr/>
          <p:nvPr/>
        </p:nvSpPr>
        <p:spPr>
          <a:xfrm>
            <a:off x="8098971" y="1611083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8756469" y="1606727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9459682" y="1602374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82" y="4103366"/>
            <a:ext cx="684564" cy="262563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63" y="4103366"/>
            <a:ext cx="706646" cy="2625634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84" y="4103366"/>
            <a:ext cx="706646" cy="2625634"/>
          </a:xfrm>
          <a:prstGeom prst="rect">
            <a:avLst/>
          </a:prstGeom>
        </p:spPr>
      </p:pic>
      <p:sp>
        <p:nvSpPr>
          <p:cNvPr id="59" name="Retângulo 58"/>
          <p:cNvSpPr/>
          <p:nvPr/>
        </p:nvSpPr>
        <p:spPr>
          <a:xfrm>
            <a:off x="5054619" y="6026332"/>
            <a:ext cx="1038126" cy="605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/>
          <p:cNvCxnSpPr/>
          <p:nvPr/>
        </p:nvCxnSpPr>
        <p:spPr>
          <a:xfrm>
            <a:off x="5078939" y="265611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5078939" y="2172788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5078939" y="315250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5078939" y="363147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5078939" y="410336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5078939" y="458941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5078939" y="5077097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5078939" y="5573485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5078939" y="602633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10328" y="1575553"/>
            <a:ext cx="5966518" cy="51373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1" r="6620" b="23467"/>
          <a:stretch/>
        </p:blipFill>
        <p:spPr>
          <a:xfrm>
            <a:off x="6076846" y="1609661"/>
            <a:ext cx="5889878" cy="5069087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275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1484</TotalTime>
  <Words>2050</Words>
  <Application>Microsoft Office PowerPoint</Application>
  <PresentationFormat>Widescreen</PresentationFormat>
  <Paragraphs>700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Century Gothic</vt:lpstr>
      <vt:lpstr>Garamond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O que é uma hipótese? (Estatística)</vt:lpstr>
      <vt:lpstr>Como Testar as Hipóteses?</vt:lpstr>
      <vt:lpstr>Estatística Experimental (Experimentação)</vt:lpstr>
      <vt:lpstr>Experimento</vt:lpstr>
      <vt:lpstr>Unidade Experimental (Parcela)</vt:lpstr>
      <vt:lpstr>Apresentação do PowerPoint</vt:lpstr>
      <vt:lpstr>Apresentação do PowerPoint</vt:lpstr>
      <vt:lpstr>Apresentação do PowerPoint</vt:lpstr>
      <vt:lpstr>Apresentação do PowerPoint</vt:lpstr>
      <vt:lpstr>Bordadura</vt:lpstr>
      <vt:lpstr>Bordadura</vt:lpstr>
      <vt:lpstr>Bordadura</vt:lpstr>
      <vt:lpstr>Importância dos princípios da experimentação no melhoramento de plantas</vt:lpstr>
      <vt:lpstr>Princípios Básicos Da Experimentação Como estimar a variância ambiental V(M)?</vt:lpstr>
      <vt:lpstr>Determinação do número de repetições</vt:lpstr>
      <vt:lpstr>Erro Experimental</vt:lpstr>
      <vt:lpstr>Apresentação do PowerPoint</vt:lpstr>
      <vt:lpstr>Princípios Básicos Da Experimentação Como estimar a COV(G,M)?</vt:lpstr>
      <vt:lpstr>Princípios Básicos Da Experimentação</vt:lpstr>
      <vt:lpstr>Delineamento Experimental</vt:lpstr>
      <vt:lpstr>Apresentação do PowerPoint</vt:lpstr>
      <vt:lpstr>Delineamento Inteiramente casualizado - DIC</vt:lpstr>
      <vt:lpstr>Delineamento em Blocos Casualizados</vt:lpstr>
      <vt:lpstr>Delineamento em Quadrado Latino</vt:lpstr>
      <vt:lpstr>Delineamento em Blocos Incompletos Látice Quadrado Balanceado – v = k²</vt:lpstr>
      <vt:lpstr>Delineamento em Blocos Incompletos Látice Quadrado Desbalanceado – v = k²</vt:lpstr>
      <vt:lpstr>Delineamento em Blocos Incompletos Blocos Aumentados</vt:lpstr>
      <vt:lpstr>Grupos de Experimentos</vt:lpstr>
      <vt:lpstr>Experimento com testemunha intercalar</vt:lpstr>
      <vt:lpstr>Análise de Variância</vt:lpstr>
      <vt:lpstr>Modelo Matemático</vt:lpstr>
      <vt:lpstr>Pressuposições da ANOVA</vt:lpstr>
      <vt:lpstr>Apresentação do PowerPoint</vt:lpstr>
      <vt:lpstr>Apresentação do PowerPoint</vt:lpstr>
      <vt:lpstr>Avaliação da aditividade dos efeitos dos modelos</vt:lpstr>
      <vt:lpstr>Avaliação da aditividade dos efeitos dos modelos</vt:lpstr>
      <vt:lpstr>Avaliação da aditividade dos efeitos dos modelos</vt:lpstr>
      <vt:lpstr>Avaliação da aditividade dos efeitos dos modelos</vt:lpstr>
      <vt:lpstr>Avaliação da homogeneidade de variâncias Homocedasticidade</vt:lpstr>
      <vt:lpstr>Apresentação do PowerPoint</vt:lpstr>
      <vt:lpstr>Avaliação da homogeneidade de variâncias Homocedasticidade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94</cp:revision>
  <dcterms:created xsi:type="dcterms:W3CDTF">2019-05-16T17:24:43Z</dcterms:created>
  <dcterms:modified xsi:type="dcterms:W3CDTF">2019-08-08T19:18:35Z</dcterms:modified>
</cp:coreProperties>
</file>